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lfa Slab On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lfaSlabOn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628ae313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628ae313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628ae313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628ae313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67395e7f3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67395e7f3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67395e7f3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67395e7f3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28ae3130_1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28ae3130_1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628ae3130_1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628ae3130_1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60dae6c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60dae6c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628ae313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628ae313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628ae31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628ae31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628ae3130_2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628ae3130_2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628ae313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628ae313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0dae6c7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0dae6c7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67395e7f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67395e7f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28ae3130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628ae3130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628ae3130_1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628ae3130_1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67395e7f3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67395e7f3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net.ai/sn7-challenge/" TargetMode="External"/><Relationship Id="rId4" Type="http://schemas.openxmlformats.org/officeDocument/2006/relationships/hyperlink" Target="https://databank.worldbank.org/source/world-development-indicators" TargetMode="External"/><Relationship Id="rId10" Type="http://schemas.openxmlformats.org/officeDocument/2006/relationships/hyperlink" Target="https://sbi.sydney.edu.au/wp-content/uploads/2020/03/sbi-megatrend-rapid-urbanisation-infographic-792x675.png" TargetMode="External"/><Relationship Id="rId9" Type="http://schemas.openxmlformats.org/officeDocument/2006/relationships/hyperlink" Target="https://3ng5l43rkkzc34ep72kj9as1-wpengine.netdna-ssl.com/wp-content/uploads/2019/02/sustainable-cuty-1-720x480.jpg" TargetMode="External"/><Relationship Id="rId5" Type="http://schemas.openxmlformats.org/officeDocument/2006/relationships/hyperlink" Target="https://sdgs.un.org/goals" TargetMode="External"/><Relationship Id="rId6" Type="http://schemas.openxmlformats.org/officeDocument/2006/relationships/hyperlink" Target="https://www.tandfonline.com/doi/full/10.1080/15481603.2021.1933367" TargetMode="External"/><Relationship Id="rId7" Type="http://schemas.openxmlformats.org/officeDocument/2006/relationships/hyperlink" Target="https://github.com/cvlab-stonybrook/LearningToCountEverything" TargetMode="External"/><Relationship Id="rId8" Type="http://schemas.openxmlformats.org/officeDocument/2006/relationships/hyperlink" Target="https://www.nature.com/articles/s41467-020-15788-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9.jp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en.wikipedia.org/wiki/Energy_consumption" TargetMode="External"/><Relationship Id="rId6" Type="http://schemas.openxmlformats.org/officeDocument/2006/relationships/hyperlink" Target="https://en.wikipedia.org/wiki/Carbon_emissio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6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157025" y="406075"/>
            <a:ext cx="37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70000" y="2988600"/>
            <a:ext cx="403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Team: Shingles All The Way</a:t>
            </a:r>
            <a:br>
              <a:rPr lang="en" sz="1600"/>
            </a:br>
            <a:br>
              <a:rPr lang="en" sz="1600"/>
            </a:br>
            <a:r>
              <a:rPr b="1" lang="en" sz="1600"/>
              <a:t>Team Members: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Pulkit Varshney (114709284)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Pratik Thorwe (113221363)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Saurabh Parekh (114356444)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Purva Makarand Mhasakar (114354303)</a:t>
            </a:r>
            <a:endParaRPr sz="16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000" y="0"/>
            <a:ext cx="4180001" cy="29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730925" y="3465100"/>
            <a:ext cx="7566600" cy="135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2449925" y="379000"/>
            <a:ext cx="203100" cy="4764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774800" y="284225"/>
            <a:ext cx="1191000" cy="29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7931825" y="2463475"/>
            <a:ext cx="311400" cy="9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4060650" y="270700"/>
            <a:ext cx="26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 bilateral aid flows from DAC donors, Total (current $US)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6321125" y="1766650"/>
            <a:ext cx="19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New Business density (per 1000 people)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311700" y="1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07BF3"/>
                </a:solidFill>
              </a:rPr>
              <a:t>Experiments on unstructured data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711700" y="843125"/>
            <a:ext cx="4164600" cy="19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satellite images to perform </a:t>
            </a:r>
            <a:r>
              <a:rPr b="1" lang="en"/>
              <a:t>Image segmentation</a:t>
            </a:r>
            <a:r>
              <a:rPr lang="en"/>
              <a:t> by UNet++ and CNN with </a:t>
            </a:r>
            <a:r>
              <a:rPr b="1" lang="en"/>
              <a:t>Few-shot counting</a:t>
            </a:r>
            <a:r>
              <a:rPr lang="en"/>
              <a:t> to : track </a:t>
            </a:r>
            <a:r>
              <a:rPr b="1" lang="en"/>
              <a:t>urban area</a:t>
            </a:r>
            <a:r>
              <a:rPr lang="en"/>
              <a:t> &amp; </a:t>
            </a:r>
            <a:r>
              <a:rPr b="1" lang="en"/>
              <a:t>forest coverage</a:t>
            </a:r>
            <a:r>
              <a:rPr lang="en"/>
              <a:t> overtime by detecting building footprints &amp; green area.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Prediction of urban area &amp; forest area coverage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Correlation between building footprints ( from </a:t>
            </a:r>
            <a:r>
              <a:rPr b="1" lang="en"/>
              <a:t>unstructured data</a:t>
            </a:r>
            <a:r>
              <a:rPr lang="en"/>
              <a:t> ) &amp; economic growth and population (from </a:t>
            </a:r>
            <a:r>
              <a:rPr b="1" lang="en"/>
              <a:t>structured data</a:t>
            </a:r>
            <a:r>
              <a:rPr lang="en"/>
              <a:t>) for cities.</a:t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75" y="2943866"/>
            <a:ext cx="3748072" cy="188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750" y="852774"/>
            <a:ext cx="2150979" cy="202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600" y="3175710"/>
            <a:ext cx="3748070" cy="14192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5401113" y="2943858"/>
            <a:ext cx="234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Proxima Nova"/>
                <a:ea typeface="Proxima Nova"/>
                <a:cs typeface="Proxima Nova"/>
                <a:sym typeface="Proxima Nova"/>
              </a:rPr>
              <a:t>Figure 1 : representing cluster of countries with respect  to urbanization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4965675" y="4672065"/>
            <a:ext cx="1655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Proxima Nova"/>
                <a:ea typeface="Proxima Nova"/>
                <a:cs typeface="Proxima Nova"/>
                <a:sym typeface="Proxima Nova"/>
              </a:rPr>
              <a:t>Figure 2 : Few Shot Counting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898650" y="4775943"/>
            <a:ext cx="295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Proxima Nova"/>
                <a:ea typeface="Proxima Nova"/>
                <a:cs typeface="Proxima Nova"/>
                <a:sym typeface="Proxima Nova"/>
              </a:rPr>
              <a:t>Figure 3 Prediction of Area coverage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/>
          <p:nvPr/>
        </p:nvSpPr>
        <p:spPr>
          <a:xfrm rot="81700">
            <a:off x="4006486" y="1797974"/>
            <a:ext cx="1628560" cy="1538700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7F6000"/>
                </a:solidFill>
              </a:rPr>
              <a:t>Impact</a:t>
            </a:r>
            <a:endParaRPr b="1" i="1" sz="2100">
              <a:solidFill>
                <a:srgbClr val="7F6000"/>
              </a:solidFill>
            </a:endParaRPr>
          </a:p>
        </p:txBody>
      </p:sp>
      <p:grpSp>
        <p:nvGrpSpPr>
          <p:cNvPr id="229" name="Google Shape;229;p24"/>
          <p:cNvGrpSpPr/>
          <p:nvPr/>
        </p:nvGrpSpPr>
        <p:grpSpPr>
          <a:xfrm>
            <a:off x="4341128" y="1369519"/>
            <a:ext cx="3705464" cy="3773968"/>
            <a:chOff x="4184863" y="1520198"/>
            <a:chExt cx="2958454" cy="3298347"/>
          </a:xfrm>
        </p:grpSpPr>
        <p:sp>
          <p:nvSpPr>
            <p:cNvPr id="230" name="Google Shape;230;p24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4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Leading in  </a:t>
              </a: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Sustainable growth</a:t>
              </a: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of the developing countries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2678896" y="-451510"/>
            <a:ext cx="4125205" cy="3687660"/>
            <a:chOff x="2857731" y="-71332"/>
            <a:chExt cx="3293577" cy="3222916"/>
          </a:xfrm>
        </p:grpSpPr>
        <p:sp>
          <p:nvSpPr>
            <p:cNvPr id="234" name="Google Shape;234;p24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4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Reducing Dependency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on developed countries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1554346" y="1557709"/>
            <a:ext cx="4289103" cy="3572511"/>
            <a:chOff x="1959887" y="1684671"/>
            <a:chExt cx="3424433" cy="3122279"/>
          </a:xfrm>
        </p:grpSpPr>
        <p:sp>
          <p:nvSpPr>
            <p:cNvPr id="238" name="Google Shape;238;p24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4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Creating 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sustainable cities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across various parts of the world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2724900" y="190375"/>
            <a:ext cx="369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solidFill>
                  <a:srgbClr val="307BF3"/>
                </a:solidFill>
                <a:latin typeface="Alfa Slab One"/>
                <a:ea typeface="Alfa Slab One"/>
                <a:cs typeface="Alfa Slab One"/>
                <a:sym typeface="Alfa Slab One"/>
              </a:rPr>
              <a:t>Work Distribution</a:t>
            </a:r>
            <a:endParaRPr i="1" sz="2700">
              <a:solidFill>
                <a:srgbClr val="307B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0" y="118998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Collection: Pratik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2106700" y="1189775"/>
            <a:ext cx="28239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Pre-processing: Saurabh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4329974" y="11897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Extraction: Pratik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5"/>
          <p:cNvSpPr/>
          <p:nvPr/>
        </p:nvSpPr>
        <p:spPr>
          <a:xfrm>
            <a:off x="6396739" y="1189775"/>
            <a:ext cx="25413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Similarity Search: Pulkit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-1800" y="3184639"/>
            <a:ext cx="2726700" cy="669000"/>
          </a:xfrm>
          <a:prstGeom prst="homePlate">
            <a:avLst>
              <a:gd fmla="val 50000" name="adj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Clustering: Saurabh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263425" y="31846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 Flow: Purva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4329974" y="31846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761E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Recommendation: Purva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6419089" y="3184650"/>
            <a:ext cx="2541300" cy="669000"/>
          </a:xfrm>
          <a:prstGeom prst="chevron">
            <a:avLst>
              <a:gd fmla="val 50000" name="adj"/>
            </a:avLst>
          </a:prstGeom>
          <a:solidFill>
            <a:srgbClr val="7F20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Visualisation: Pulkit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50252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6000">
                <a:solidFill>
                  <a:srgbClr val="0000FF"/>
                </a:solidFill>
              </a:rPr>
              <a:t>Thank you</a:t>
            </a:r>
            <a:endParaRPr b="1" sz="6000">
              <a:solidFill>
                <a:srgbClr val="0000FF"/>
              </a:solidFill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243550" y="3042075"/>
            <a:ext cx="2331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Shingle Bell !!</a:t>
            </a:r>
            <a:endParaRPr b="1" i="1" sz="17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Shingle Bell !!</a:t>
            </a:r>
            <a:endParaRPr b="1" i="1" sz="17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Shingles all the way !!</a:t>
            </a:r>
            <a:endParaRPr b="1" i="1" sz="17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07BF3"/>
                </a:solidFill>
              </a:rPr>
              <a:t>References</a:t>
            </a:r>
            <a:endParaRPr i="1">
              <a:solidFill>
                <a:srgbClr val="307BF3"/>
              </a:solidFill>
            </a:endParaRPr>
          </a:p>
        </p:txBody>
      </p:sp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https://spacenet.ai/sn7-challenge/</a:t>
            </a:r>
            <a:endParaRPr sz="2899"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https://databank.worldbank.org/source/world-development-indicators</a:t>
            </a:r>
            <a:endParaRPr sz="2899"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https://sdgs.un.org/goals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https://www.tandfonline.com/doi/full/10.1080/15481603.2021.1933367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https://github.com/cvlab-stonybrook/LearningToCountEverything</a:t>
            </a: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https://www.nature.com/articles/s41467-020-15788-7/figures/4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https://www.nature.com/articles/s41467-020-15788-7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https://3ng5l43rkkzc34ep72kj9as1-wpengine.netdna-ssl.com/wp-content/uploads/2019/02/sustainable-cuty-1-720x480.jpg</a:t>
            </a:r>
            <a:endParaRPr sz="2899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https://sbi.sydney.edu.au/wp-content/uploads/2020/03/sbi-megatrend-rapid-urbanisation-infographic-792x675.png</a:t>
            </a:r>
            <a:endParaRPr sz="2899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https://www.totabc.org/sdg/sustainable-cities-communities</a:t>
            </a:r>
            <a:endParaRPr sz="2899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99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https://cdn.statcdn.com/Infographic/images/normal/22686.jpeg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45725" cy="19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100" y="152400"/>
            <a:ext cx="3489500" cy="17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48" y="3296225"/>
            <a:ext cx="3074187" cy="178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4524" y="3523750"/>
            <a:ext cx="2777075" cy="156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76631" y="2046400"/>
            <a:ext cx="2623200" cy="2763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823482" y="2059700"/>
            <a:ext cx="2623200" cy="2763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944331" y="2127125"/>
            <a:ext cx="22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92507" y="2273525"/>
            <a:ext cx="22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609197" y="2127125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58775" y="2700800"/>
            <a:ext cx="29526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➢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 INCLUSIVE AND SUSTAINABLE URBANIZATION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100"/>
              <a:buChar char="➢"/>
            </a:pPr>
            <a:r>
              <a:rPr lang="en" sz="1100">
                <a:solidFill>
                  <a:srgbClr val="333333"/>
                </a:solidFill>
              </a:rPr>
              <a:t>SUPPORT LEAST DEVELOPED COUNTRIES IN SUSTAINABLE &amp; </a:t>
            </a:r>
            <a:r>
              <a:rPr lang="en" sz="1100">
                <a:solidFill>
                  <a:srgbClr val="333333"/>
                </a:solidFill>
              </a:rPr>
              <a:t>RESILIENT DEVELOPMENT</a:t>
            </a:r>
            <a:endParaRPr b="1" sz="15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25" y="-92750"/>
            <a:ext cx="6355101" cy="2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776625" y="2673725"/>
            <a:ext cx="279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➢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THE ADVERSE PER CAPITA ENVIRONMENTAL IMPACT OF CITIES</a:t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Proxima Nova"/>
              <a:buChar char="➢"/>
            </a:pPr>
            <a:r>
              <a:rPr lang="en" sz="12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POLICIES FOR RESOURCE EFFICIENCY AND DISASTER RISK REDUCTION</a:t>
            </a:r>
            <a:endParaRPr sz="1200">
              <a:solidFill>
                <a:srgbClr val="333333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350" y="3075375"/>
            <a:ext cx="945875" cy="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338" y="2100250"/>
            <a:ext cx="945875" cy="9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6350" y="4019072"/>
            <a:ext cx="945875" cy="96072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967156" y="2127113"/>
            <a:ext cx="22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b="1" sz="1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6342647" y="1222175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87075" y="247800"/>
            <a:ext cx="335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>
                <a:solidFill>
                  <a:srgbClr val="307BF3"/>
                </a:solidFill>
                <a:latin typeface="Alfa Slab One"/>
                <a:ea typeface="Alfa Slab One"/>
                <a:cs typeface="Alfa Slab One"/>
                <a:sym typeface="Alfa Slab One"/>
              </a:rPr>
              <a:t>Why do we care?</a:t>
            </a:r>
            <a:endParaRPr i="1" sz="2700">
              <a:solidFill>
                <a:srgbClr val="307B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3765" l="2855" r="4147" t="3478"/>
          <a:stretch/>
        </p:blipFill>
        <p:spPr>
          <a:xfrm>
            <a:off x="287075" y="962525"/>
            <a:ext cx="3993575" cy="30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20444" l="0" r="0" t="3694"/>
          <a:stretch/>
        </p:blipFill>
        <p:spPr>
          <a:xfrm>
            <a:off x="4678540" y="2298350"/>
            <a:ext cx="3549123" cy="26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30250" y="4001825"/>
            <a:ext cx="37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</a:rPr>
              <a:t>Sustainable development is a proven catalyst for innovation. </a:t>
            </a:r>
            <a:endParaRPr>
              <a:solidFill>
                <a:srgbClr val="4C113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C1130"/>
                </a:solidFill>
              </a:rPr>
              <a:t>- Anne M. Mulcahy</a:t>
            </a:r>
            <a:endParaRPr i="1">
              <a:solidFill>
                <a:srgbClr val="4C113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33500" y="81950"/>
            <a:ext cx="4800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3.9 billion people live in cities globally.  5 billion people will live in cities by 2030.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Cities occupy 3 percent per cent of the Earth's land. Yet they still account for 60–80 percent of </a:t>
            </a:r>
            <a:r>
              <a:rPr lang="en" sz="12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energy consumption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and 75 percent of </a:t>
            </a:r>
            <a:r>
              <a:rPr lang="en" sz="12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carbon emissions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By 2050, about 70% of the world’s population is expected to live in urban areas.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12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A86E8"/>
                </a:solidFill>
              </a:rPr>
              <a:t>Background</a:t>
            </a:r>
            <a:endParaRPr i="1">
              <a:solidFill>
                <a:srgbClr val="4A86E8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75" y="950050"/>
            <a:ext cx="4040500" cy="369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6"/>
          <p:cNvGrpSpPr/>
          <p:nvPr/>
        </p:nvGrpSpPr>
        <p:grpSpPr>
          <a:xfrm>
            <a:off x="8" y="702190"/>
            <a:ext cx="4705724" cy="1172827"/>
            <a:chOff x="-305266" y="1349508"/>
            <a:chExt cx="7197498" cy="874200"/>
          </a:xfrm>
        </p:grpSpPr>
        <p:sp>
          <p:nvSpPr>
            <p:cNvPr id="93" name="Google Shape;93;p16"/>
            <p:cNvSpPr txBox="1"/>
            <p:nvPr/>
          </p:nvSpPr>
          <p:spPr>
            <a:xfrm>
              <a:off x="-305266" y="142842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F9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Urban Policies  </a:t>
              </a:r>
              <a:endParaRPr sz="2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670432" y="1399489"/>
              <a:ext cx="5221800" cy="731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1898432" y="1349508"/>
              <a:ext cx="4765800" cy="8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156 countries have implemented National Urban Policies and only half are in implementation Stage.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160532" y="1994436"/>
            <a:ext cx="4580191" cy="1154623"/>
            <a:chOff x="125725" y="3202050"/>
            <a:chExt cx="7449887" cy="731700"/>
          </a:xfrm>
        </p:grpSpPr>
        <p:sp>
          <p:nvSpPr>
            <p:cNvPr id="97" name="Google Shape;97;p16"/>
            <p:cNvSpPr txBox="1"/>
            <p:nvPr/>
          </p:nvSpPr>
          <p:spPr>
            <a:xfrm>
              <a:off x="125725" y="3304050"/>
              <a:ext cx="2520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BF9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Convenient Access</a:t>
              </a:r>
              <a:endParaRPr sz="21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2715312" y="3202050"/>
              <a:ext cx="4860300" cy="731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2839912" y="3408621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Only half of the urban population have access to public transportation.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500m walking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distance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from buses.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1000m from Railway or Ferry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195025" y="3350458"/>
            <a:ext cx="4511198" cy="1725861"/>
            <a:chOff x="195030" y="4733550"/>
            <a:chExt cx="6578008" cy="731700"/>
          </a:xfrm>
        </p:grpSpPr>
        <p:sp>
          <p:nvSpPr>
            <p:cNvPr id="101" name="Google Shape;101;p16"/>
            <p:cNvSpPr txBox="1"/>
            <p:nvPr/>
          </p:nvSpPr>
          <p:spPr>
            <a:xfrm>
              <a:off x="195030" y="4777750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BF9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Slum Dwellers</a:t>
              </a:r>
              <a:endParaRPr sz="18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2275437" y="4733550"/>
              <a:ext cx="4497600" cy="7317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2354333" y="4804857"/>
              <a:ext cx="4241700" cy="5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Majority of more than 1 Billion Slum Dwellers reside in 3 regions: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Eastern and South Eastern-Asia (370M)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Sub-Saharan Africa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(238M)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Central and Southern Asia (226M)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A86E8"/>
                </a:solidFill>
              </a:rPr>
              <a:t>About Dataset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43650" y="1150525"/>
            <a:ext cx="4209300" cy="3803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</a:t>
            </a:r>
            <a:r>
              <a:rPr lang="en" sz="1600"/>
              <a:t>World</a:t>
            </a:r>
            <a:r>
              <a:rPr lang="en" sz="1600"/>
              <a:t> Bank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Format: table in a csv file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Countries: 266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Features/Indicators per Country: 1443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Years: 51 (1960 - 2020)</a:t>
            </a:r>
            <a:endParaRPr sz="1600"/>
          </a:p>
        </p:txBody>
      </p:sp>
      <p:sp>
        <p:nvSpPr>
          <p:cNvPr id="110" name="Google Shape;110;p17"/>
          <p:cNvSpPr txBox="1"/>
          <p:nvPr/>
        </p:nvSpPr>
        <p:spPr>
          <a:xfrm>
            <a:off x="324800" y="1329525"/>
            <a:ext cx="420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Wor</a:t>
            </a:r>
            <a:r>
              <a:rPr b="1" lang="en" sz="1500"/>
              <a:t>l</a:t>
            </a:r>
            <a:r>
              <a:rPr b="1" lang="en" sz="1500"/>
              <a:t>d Development Indicators(WDI) dataset</a:t>
            </a:r>
            <a:endParaRPr b="1" sz="1500"/>
          </a:p>
        </p:txBody>
      </p:sp>
      <p:sp>
        <p:nvSpPr>
          <p:cNvPr id="111" name="Google Shape;111;p17"/>
          <p:cNvSpPr/>
          <p:nvPr/>
        </p:nvSpPr>
        <p:spPr>
          <a:xfrm>
            <a:off x="4845750" y="1150525"/>
            <a:ext cx="4047000" cy="3803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SpaceNet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Format: images in tiff files, </a:t>
            </a:r>
            <a:r>
              <a:rPr lang="en" sz="1600"/>
              <a:t>consists of 60 worldwide major cities.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</a:t>
            </a:r>
            <a:r>
              <a:rPr lang="en" sz="1600"/>
              <a:t>areas of interest(AOI)</a:t>
            </a:r>
            <a:r>
              <a:rPr lang="en" sz="1600"/>
              <a:t>: 101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observed area: 41000 km</a:t>
            </a:r>
            <a:r>
              <a:rPr baseline="30000" lang="en" sz="1600"/>
              <a:t>2</a:t>
            </a:r>
            <a:endParaRPr sz="1600"/>
          </a:p>
        </p:txBody>
      </p:sp>
      <p:sp>
        <p:nvSpPr>
          <p:cNvPr id="112" name="Google Shape;112;p17"/>
          <p:cNvSpPr txBox="1"/>
          <p:nvPr/>
        </p:nvSpPr>
        <p:spPr>
          <a:xfrm>
            <a:off x="5468700" y="1329525"/>
            <a:ext cx="28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Satellite Images dataset</a:t>
            </a:r>
            <a:endParaRPr b="1" sz="16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75" y="1770500"/>
            <a:ext cx="1429049" cy="16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400" y="1841088"/>
            <a:ext cx="2067750" cy="146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725" y="1770500"/>
            <a:ext cx="2930774" cy="13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26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3200">
                <a:solidFill>
                  <a:srgbClr val="307BF3"/>
                </a:solidFill>
              </a:rPr>
              <a:t>Streaming through the data</a:t>
            </a:r>
            <a:endParaRPr i="1" sz="3200">
              <a:solidFill>
                <a:srgbClr val="307BF3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5121075" y="1434400"/>
            <a:ext cx="3471900" cy="34443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30500" y="1434400"/>
            <a:ext cx="3471900" cy="3444300"/>
          </a:xfrm>
          <a:prstGeom prst="flowChartConnector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738600" y="2786100"/>
            <a:ext cx="28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For unstructured data such as Images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 identify features and obtain a structured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490375" y="2678400"/>
            <a:ext cx="279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For structured data such as csv and json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 find correlation between features for content based recommendation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352" y="1700750"/>
            <a:ext cx="1789350" cy="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00" y="1848975"/>
            <a:ext cx="2675794" cy="897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100850" y="2719188"/>
            <a:ext cx="3541075" cy="2165525"/>
          </a:xfrm>
          <a:prstGeom prst="flowChartPreparation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5423675" y="2708325"/>
            <a:ext cx="3541075" cy="2165525"/>
          </a:xfrm>
          <a:prstGeom prst="flowChartPreparation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657588" y="2915887"/>
            <a:ext cx="24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9900FF"/>
                </a:solidFill>
              </a:rPr>
              <a:t>Similarity Search</a:t>
            </a:r>
            <a:endParaRPr b="1" i="1" sz="1900">
              <a:solidFill>
                <a:srgbClr val="9900FF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748663" y="2674025"/>
            <a:ext cx="28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9900FF"/>
                </a:solidFill>
              </a:rPr>
              <a:t>Content Based Recommendation System</a:t>
            </a:r>
            <a:endParaRPr b="1" i="1" sz="1700">
              <a:solidFill>
                <a:srgbClr val="9900FF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28233" y="3401337"/>
            <a:ext cx="288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 similarity between features of the </a:t>
            </a:r>
            <a:r>
              <a:rPr lang="en"/>
              <a:t>countries.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 the countries with respect its urban sustainability. 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5632713" y="3236675"/>
            <a:ext cx="31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the feature responsible for sustainability over past 25 years.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the changes in the required features over upcoming years.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737913" y="175725"/>
            <a:ext cx="742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rgbClr val="307BF3"/>
                </a:solidFill>
                <a:latin typeface="Alfa Slab One"/>
                <a:ea typeface="Alfa Slab One"/>
                <a:cs typeface="Alfa Slab One"/>
                <a:sym typeface="Alfa Slab One"/>
              </a:rPr>
              <a:t>Extracting Correlation among features</a:t>
            </a:r>
            <a:endParaRPr i="1" sz="2200">
              <a:solidFill>
                <a:srgbClr val="307BF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678225" y="750350"/>
            <a:ext cx="3541075" cy="2165525"/>
          </a:xfrm>
          <a:prstGeom prst="flowChartPreparation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3234975" y="834375"/>
            <a:ext cx="24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9225A5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 Testing</a:t>
            </a:r>
            <a:endParaRPr b="1" i="1" sz="1900">
              <a:solidFill>
                <a:srgbClr val="922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2950775" y="1311375"/>
            <a:ext cx="304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Claiming that the dependency of the developing countries will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reduce over the period.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Testing if the hypothesis can be accepted or not.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07BF3"/>
                </a:solidFill>
              </a:rPr>
              <a:t>Work Flow</a:t>
            </a:r>
            <a:endParaRPr i="1">
              <a:solidFill>
                <a:srgbClr val="307BF3"/>
              </a:solidFill>
            </a:endParaRPr>
          </a:p>
        </p:txBody>
      </p:sp>
      <p:sp>
        <p:nvSpPr>
          <p:cNvPr id="146" name="Google Shape;146;p20"/>
          <p:cNvSpPr/>
          <p:nvPr/>
        </p:nvSpPr>
        <p:spPr>
          <a:xfrm rot="-711236">
            <a:off x="7328625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flipH="1" rot="711236">
            <a:off x="6043887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rot="-711236">
            <a:off x="476281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5120138" y="1570900"/>
            <a:ext cx="1910400" cy="1099051"/>
            <a:chOff x="4317825" y="1162246"/>
            <a:chExt cx="1910400" cy="1099051"/>
          </a:xfrm>
        </p:grpSpPr>
        <p:sp>
          <p:nvSpPr>
            <p:cNvPr id="150" name="Google Shape;150;p20"/>
            <p:cNvSpPr/>
            <p:nvPr/>
          </p:nvSpPr>
          <p:spPr>
            <a:xfrm rot="-1789476">
              <a:off x="5192804" y="20145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 txBox="1"/>
            <p:nvPr/>
          </p:nvSpPr>
          <p:spPr>
            <a:xfrm>
              <a:off x="4317825" y="1162246"/>
              <a:ext cx="19104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Provide the hypothesis and perform experiments to accept/reject it.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55" name="Google Shape;155;p20"/>
          <p:cNvSpPr/>
          <p:nvPr/>
        </p:nvSpPr>
        <p:spPr>
          <a:xfrm flipH="1" rot="711236">
            <a:off x="347113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3921251" y="2649118"/>
            <a:ext cx="1764900" cy="1093293"/>
            <a:chOff x="2995876" y="2735584"/>
            <a:chExt cx="1764900" cy="1093293"/>
          </a:xfrm>
        </p:grpSpPr>
        <p:sp>
          <p:nvSpPr>
            <p:cNvPr id="157" name="Google Shape;157;p2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2995876" y="3042277"/>
              <a:ext cx="17649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Extracting similarity among features and clustering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0"/>
          <p:cNvSpPr/>
          <p:nvPr/>
        </p:nvSpPr>
        <p:spPr>
          <a:xfrm rot="-711236">
            <a:off x="2197008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2641550" y="1579422"/>
            <a:ext cx="1712700" cy="1041355"/>
            <a:chOff x="1637475" y="1219942"/>
            <a:chExt cx="1712700" cy="1041355"/>
          </a:xfrm>
        </p:grpSpPr>
        <p:sp>
          <p:nvSpPr>
            <p:cNvPr id="163" name="Google Shape;163;p2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Streaming the data to structurise it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rot="-1789476">
              <a:off x="2412765" y="20430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20"/>
          <p:cNvGrpSpPr/>
          <p:nvPr/>
        </p:nvGrpSpPr>
        <p:grpSpPr>
          <a:xfrm>
            <a:off x="6418738" y="2637623"/>
            <a:ext cx="1910517" cy="1185417"/>
            <a:chOff x="5796625" y="2735584"/>
            <a:chExt cx="1712700" cy="1036929"/>
          </a:xfrm>
        </p:grpSpPr>
        <p:sp>
          <p:nvSpPr>
            <p:cNvPr id="169" name="Google Shape;169;p2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0"/>
          <p:cNvSpPr txBox="1"/>
          <p:nvPr/>
        </p:nvSpPr>
        <p:spPr>
          <a:xfrm>
            <a:off x="6359150" y="3072625"/>
            <a:ext cx="20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Providing recommendations for sustainable development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0"/>
          <p:cNvSpPr/>
          <p:nvPr/>
        </p:nvSpPr>
        <p:spPr>
          <a:xfrm rot="-1789476">
            <a:off x="7284666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flipH="1" rot="711236">
            <a:off x="89838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-1789476">
            <a:off x="2145091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-1789476">
            <a:off x="4715678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1368974" y="2669949"/>
            <a:ext cx="1712700" cy="1041387"/>
            <a:chOff x="5796625" y="2735584"/>
            <a:chExt cx="1712700" cy="1036929"/>
          </a:xfrm>
        </p:grpSpPr>
        <p:sp>
          <p:nvSpPr>
            <p:cNvPr id="178" name="Google Shape;178;p2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0"/>
          <p:cNvSpPr txBox="1"/>
          <p:nvPr/>
        </p:nvSpPr>
        <p:spPr>
          <a:xfrm>
            <a:off x="1396125" y="2933450"/>
            <a:ext cx="16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collection, and pre-processing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254550" y="91325"/>
            <a:ext cx="85197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307BF3"/>
                </a:solidFill>
              </a:rPr>
              <a:t>Experiments on structured data</a:t>
            </a:r>
            <a:endParaRPr i="1">
              <a:solidFill>
                <a:srgbClr val="307BF3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375" y="858300"/>
            <a:ext cx="3046126" cy="1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675" y="2872175"/>
            <a:ext cx="3370975" cy="2271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1"/>
          <p:cNvGrpSpPr/>
          <p:nvPr/>
        </p:nvGrpSpPr>
        <p:grpSpPr>
          <a:xfrm>
            <a:off x="0" y="3590087"/>
            <a:ext cx="4450409" cy="1406547"/>
            <a:chOff x="-2" y="3088625"/>
            <a:chExt cx="7287389" cy="731700"/>
          </a:xfrm>
        </p:grpSpPr>
        <p:sp>
          <p:nvSpPr>
            <p:cNvPr id="190" name="Google Shape;190;p2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2914401" y="3295175"/>
              <a:ext cx="42012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Performed MDS by using the pairwise distance as a dissimilarity matrix, and found out the highly correlated features.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-2" y="3138825"/>
              <a:ext cx="2749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74EA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Multi Dimensional Analysis</a:t>
              </a:r>
              <a:endParaRPr sz="1500">
                <a:solidFill>
                  <a:srgbClr val="674EA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0" y="2350021"/>
            <a:ext cx="4450052" cy="1098940"/>
            <a:chOff x="7" y="2207525"/>
            <a:chExt cx="7650080" cy="731700"/>
          </a:xfrm>
        </p:grpSpPr>
        <p:sp>
          <p:nvSpPr>
            <p:cNvPr id="194" name="Google Shape;194;p2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2914371" y="2414099"/>
              <a:ext cx="40755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Applied PCA to find the dominant features and further reduced our dataset to 35 features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7" y="2257725"/>
              <a:ext cx="2715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741B4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Principal Component Analysis</a:t>
              </a:r>
              <a:endParaRPr sz="1500">
                <a:solidFill>
                  <a:srgbClr val="741B4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100852" y="1108657"/>
            <a:ext cx="4349322" cy="1098940"/>
            <a:chOff x="100850" y="1323164"/>
            <a:chExt cx="7910735" cy="731700"/>
          </a:xfrm>
        </p:grpSpPr>
        <p:sp>
          <p:nvSpPr>
            <p:cNvPr id="198" name="Google Shape;198;p2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2914401" y="1407450"/>
              <a:ext cx="50307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 have around 1450 World Development Indicators for each country. Shortlisted 121 features, based on SDG-11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100850" y="1373350"/>
              <a:ext cx="26142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A64D7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Shortlisting</a:t>
              </a:r>
              <a:endParaRPr sz="1500">
                <a:solidFill>
                  <a:srgbClr val="A64D7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